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CD50B-3CBD-494F-8DDD-FF0403F0EABC}" type="datetimeFigureOut">
              <a:rPr lang="en-KR" smtClean="0"/>
              <a:t>2021/09/29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11DA9-DCEB-AF4D-B1C4-B2E66E192EB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182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11DA9-DCEB-AF4D-B1C4-B2E66E192EBC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8856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11DA9-DCEB-AF4D-B1C4-B2E66E192EBC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306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87F6-7DBC-3247-9DB1-09DB7158D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0805C-5FBE-4346-9802-82B81744C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D7EA-BC60-9347-BF3B-CCC3505A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F7787-5549-CD47-8F9B-AE9C3FF7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C6568-BEE7-0C49-AA54-A4108A9C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1633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A7FA-B35E-1C43-A4A6-1FA47A90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C9C99-9A5A-004A-804D-22987EE3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EE7AB-BDD8-3344-B004-40B2F0AC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8B853-6347-1747-A639-33190F39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EB25B-8D29-1842-840F-3AA4B1ED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365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6314B-551E-C240-AE07-2D926CAE9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A9461-627A-C046-8080-96C5D033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593F2-3653-2548-9B62-6D39F78F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F0544-1729-9442-81C6-F136120F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B64A3-A242-244A-A7E5-E498150A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897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E5E8-EE49-5044-92D3-9D09C18C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E6F16-35AE-E946-BA0C-C7F02BFB4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687DB-A5DA-1645-99EC-74C349A9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4F36B-5491-9F4F-897B-0E09DCAF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FB82B-781D-1B49-AB2A-9C67D02D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858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9CC3-7517-724D-83BE-EBB1BAC0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F3CB-4FF0-8A4E-A4A1-CDB7C0668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B0F8A-89A3-B449-9801-DDC8B3D7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C7017-81DD-2140-B4C3-F343A937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6AA2C-8AA5-1140-9C2B-A75DFC33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022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E1D9-283F-0F47-832C-DE4C29F1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EDA55-41ED-CB46-8607-0EF4E8E15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306AB-57A3-174D-8305-86C47261D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C3610-221D-2645-ADCA-0D744A07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C4D4F-9627-1C44-9619-C460274D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4DE3F-6CD8-7A4F-A135-2C56A2864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6356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292F-1A36-A640-A07A-5269C7DE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01F88-8B9E-3446-96D1-7D1C59BE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D6EA0-C97B-0441-8A45-C275082B9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12708-FB36-5049-978D-3E2E0A34F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B519B-25A2-514C-954B-36161D025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B14BF-6C79-8B48-9F00-4AD7AAC9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6AFE6-5A27-194B-B406-E892129D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9C00F-53D0-0B4C-AD75-DF7FBC2E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607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BD15-6044-3E41-B236-36FAFC76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03D7E-02E6-A540-9B00-2319101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86BF2-3DEF-9D45-A553-26671A1A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F5102-4413-944A-8329-368C45A1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784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A5D78-5EE8-694F-8E64-D7998A26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3B82B-E74D-EB47-91FE-AB29CD59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63A6-1451-4F45-87F4-AF11033D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1892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3939B-B840-E44B-A4BA-9916A4B3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8381-FA58-B043-99B6-AD12B25C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33A71-3A2C-F346-821C-D2304A333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3CDB8-EEBE-6E4F-AA0C-FA54D442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BBF4A-40D7-EF4B-9B06-2FBC19A2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C3D69-1137-9D4F-8BF1-496CC85E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898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2D63-4CAC-6842-BCF0-6BCE846E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DBED01-F75F-9740-85D6-5673BC2AD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33F98-1C98-B14D-8410-795A2D59F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60806-8875-0649-840C-42D7760C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200FE-2A67-0E45-B2F8-A2856DED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1AECC-E934-454F-9D0A-7CF3CFF1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337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A08D9-57ED-D244-9666-3547E7D0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2828C-E6AA-DD49-ABB2-16F6F41BA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133D-5B21-7E41-A743-3812864A2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2021/09/29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0F97B-1EC5-C047-8980-45A1064EB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C3251-5101-0F40-A242-BB49149AE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27D3F-DB1E-994F-A496-DCB0FEC7E7B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905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5283-DB6A-A24F-9A7C-A6C7881D4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88" y="1359297"/>
            <a:ext cx="12060621" cy="2387600"/>
          </a:xfrm>
        </p:spPr>
        <p:txBody>
          <a:bodyPr>
            <a:normAutofit/>
          </a:bodyPr>
          <a:lstStyle/>
          <a:p>
            <a:r>
              <a:rPr lang="en-US" sz="8000" dirty="0"/>
              <a:t>Convolution </a:t>
            </a:r>
            <a:br>
              <a:rPr lang="en-US" sz="8000" dirty="0"/>
            </a:br>
            <a:r>
              <a:rPr lang="en-US" sz="8000" dirty="0"/>
              <a:t>Neural Network</a:t>
            </a:r>
            <a:endParaRPr lang="en-KR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4C23E-1C5E-1346-AD45-D35697C91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64794"/>
            <a:ext cx="9144000" cy="1655762"/>
          </a:xfrm>
        </p:spPr>
        <p:txBody>
          <a:bodyPr/>
          <a:lstStyle/>
          <a:p>
            <a:r>
              <a:rPr lang="en-KR" dirty="0"/>
              <a:t>201920951	Dept. of Software	JuannKim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67696-7434-D14A-B47C-37405028F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1090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29635-CF11-AE47-87A8-A7DBC872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8CB2A-CC2F-E44F-93E5-177E7837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9</a:t>
            </a:fld>
            <a:endParaRPr lang="en-KR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5C8D11E-4DAE-C247-A9FA-5FE0CD83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9" y="1670479"/>
            <a:ext cx="6918577" cy="437223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6DA0DE2-05AF-0C4D-B9B5-6B2F8A777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498943"/>
            <a:ext cx="2426903" cy="1930057"/>
          </a:xfrm>
          <a:prstGeom prst="rect">
            <a:avLst/>
          </a:prstGeom>
        </p:spPr>
      </p:pic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76BCAFD-7604-EF47-8982-69EF9E83D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50" y="3984625"/>
            <a:ext cx="4051300" cy="1816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D1E19B-661D-C04B-89B2-7F4C06AE1CA8}"/>
              </a:ext>
            </a:extLst>
          </p:cNvPr>
          <p:cNvSpPr txBox="1"/>
          <p:nvPr/>
        </p:nvSpPr>
        <p:spPr>
          <a:xfrm>
            <a:off x="788728" y="622508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Stride</a:t>
            </a:r>
            <a:endParaRPr lang="en-KR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2E4BF-C08D-F647-A90A-9706E52E906F}"/>
              </a:ext>
            </a:extLst>
          </p:cNvPr>
          <p:cNvSpPr txBox="1"/>
          <p:nvPr/>
        </p:nvSpPr>
        <p:spPr>
          <a:xfrm>
            <a:off x="2998742" y="797697"/>
            <a:ext cx="1269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adventage</a:t>
            </a:r>
            <a:endParaRPr lang="en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70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82DFE-1EF5-754D-AC10-28068414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0C59D-4BEA-F543-A4E8-AA8565E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10</a:t>
            </a:fld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7BA63-B991-334A-8B9E-6BC80F245414}"/>
              </a:ext>
            </a:extLst>
          </p:cNvPr>
          <p:cNvSpPr txBox="1"/>
          <p:nvPr/>
        </p:nvSpPr>
        <p:spPr>
          <a:xfrm>
            <a:off x="788728" y="622508"/>
            <a:ext cx="685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3D Data Convolution Operation</a:t>
            </a:r>
            <a:endParaRPr lang="en-KR" sz="4000" b="1" dirty="0"/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C260896-AD74-F640-86BE-F7FE5940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538322"/>
            <a:ext cx="11518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82DFE-1EF5-754D-AC10-28068414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0C59D-4BEA-F543-A4E8-AA8565E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11</a:t>
            </a:fld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7BA63-B991-334A-8B9E-6BC80F245414}"/>
              </a:ext>
            </a:extLst>
          </p:cNvPr>
          <p:cNvSpPr txBox="1"/>
          <p:nvPr/>
        </p:nvSpPr>
        <p:spPr>
          <a:xfrm>
            <a:off x="788728" y="622508"/>
            <a:ext cx="685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3D Data Convolution Operation</a:t>
            </a:r>
            <a:endParaRPr lang="en-KR" sz="4000" b="1" dirty="0"/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A103A3F9-B7B9-BD45-94BF-6A7A0773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538322"/>
            <a:ext cx="11518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EAC16-ECD1-2C41-B8EE-E5149034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50DA0-2B4B-3648-8E82-5AFD05DD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12</a:t>
            </a:fld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2628B-7CCA-1645-B9A4-8F496CDAA791}"/>
              </a:ext>
            </a:extLst>
          </p:cNvPr>
          <p:cNvSpPr txBox="1"/>
          <p:nvPr/>
        </p:nvSpPr>
        <p:spPr>
          <a:xfrm>
            <a:off x="788728" y="622508"/>
            <a:ext cx="2886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Pulling Layer</a:t>
            </a:r>
            <a:endParaRPr lang="en-KR" sz="4000" b="1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047B747-BFE0-BF49-B12F-082DEE89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625392"/>
            <a:ext cx="11518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6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EAC16-ECD1-2C41-B8EE-E5149034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50DA0-2B4B-3648-8E82-5AFD05DD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13</a:t>
            </a:fld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2628B-7CCA-1645-B9A4-8F496CDAA791}"/>
              </a:ext>
            </a:extLst>
          </p:cNvPr>
          <p:cNvSpPr txBox="1"/>
          <p:nvPr/>
        </p:nvSpPr>
        <p:spPr>
          <a:xfrm>
            <a:off x="788728" y="622508"/>
            <a:ext cx="2886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Pulling Layer</a:t>
            </a:r>
            <a:endParaRPr lang="en-KR" sz="4000" b="1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024537E6-C3A3-D04C-A191-B0884B7A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118"/>
            <a:ext cx="8229600" cy="1668882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371BA9-FD49-C945-8E46-3F1401CE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6934"/>
            <a:ext cx="8496300" cy="24185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8F4069-C068-BD42-A42F-3B8E1D8E040C}"/>
              </a:ext>
            </a:extLst>
          </p:cNvPr>
          <p:cNvSpPr/>
          <p:nvPr/>
        </p:nvSpPr>
        <p:spPr>
          <a:xfrm>
            <a:off x="751702" y="1760118"/>
            <a:ext cx="10436998" cy="16688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C3CCE-D2A6-394D-BC36-6020D08148A6}"/>
              </a:ext>
            </a:extLst>
          </p:cNvPr>
          <p:cNvSpPr/>
          <p:nvPr/>
        </p:nvSpPr>
        <p:spPr>
          <a:xfrm>
            <a:off x="751702" y="3625216"/>
            <a:ext cx="10436998" cy="26102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338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68BA0-094F-B542-A3BE-8019C65D7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DCBE2-923A-BD43-8BC9-67059091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14</a:t>
            </a:fld>
            <a:endParaRPr lang="en-KR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F980C6-E25D-B340-952B-DB92D33E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" y="1708150"/>
            <a:ext cx="104013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1E9DD-62E9-DA47-9284-DB96BB82385A}"/>
              </a:ext>
            </a:extLst>
          </p:cNvPr>
          <p:cNvSpPr txBox="1"/>
          <p:nvPr/>
        </p:nvSpPr>
        <p:spPr>
          <a:xfrm>
            <a:off x="788728" y="622508"/>
            <a:ext cx="2886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Pulling Layer</a:t>
            </a:r>
            <a:endParaRPr lang="en-KR" sz="4000" b="1" dirty="0"/>
          </a:p>
        </p:txBody>
      </p:sp>
    </p:spTree>
    <p:extLst>
      <p:ext uri="{BB962C8B-B14F-4D97-AF65-F5344CB8AC3E}">
        <p14:creationId xmlns:p14="http://schemas.microsoft.com/office/powerpoint/2010/main" val="230830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E14F0-0C6C-C049-A857-8D28A32F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15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E17E4-5A2E-E645-BD4D-83E76DA49169}"/>
              </a:ext>
            </a:extLst>
          </p:cNvPr>
          <p:cNvSpPr txBox="1"/>
          <p:nvPr/>
        </p:nvSpPr>
        <p:spPr>
          <a:xfrm>
            <a:off x="788728" y="622508"/>
            <a:ext cx="4839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Fully Connected Layer</a:t>
            </a:r>
            <a:endParaRPr lang="en-KR" sz="4000" b="1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650EEC6-EE47-E54B-ABD5-E04E3335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8" y="1526531"/>
            <a:ext cx="10024762" cy="501238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4C8C8-CB6D-6C41-9941-D86D560F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680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7663-D42F-A349-A660-7E0BDE55F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Thanks for watching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ACB5B-7791-7740-8B63-3B2951519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201920951	Dept. of Software	JuannKim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3261-46BA-8D4B-94BF-930CEF63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07BCA-E7B7-7247-88D2-BB7FD48BE101}"/>
              </a:ext>
            </a:extLst>
          </p:cNvPr>
          <p:cNvSpPr txBox="1"/>
          <p:nvPr/>
        </p:nvSpPr>
        <p:spPr>
          <a:xfrm>
            <a:off x="9811034" y="6415801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taewan.kim</a:t>
            </a:r>
            <a:r>
              <a:rPr lang="en-US" sz="1000" dirty="0"/>
              <a:t>/post/</a:t>
            </a:r>
            <a:r>
              <a:rPr lang="en-US" sz="1000" dirty="0" err="1"/>
              <a:t>cnn</a:t>
            </a:r>
            <a:r>
              <a:rPr lang="en-US" sz="1000" dirty="0"/>
              <a:t>/</a:t>
            </a:r>
            <a:endParaRPr lang="en-KR" sz="1000" dirty="0"/>
          </a:p>
        </p:txBody>
      </p:sp>
    </p:spTree>
    <p:extLst>
      <p:ext uri="{BB962C8B-B14F-4D97-AF65-F5344CB8AC3E}">
        <p14:creationId xmlns:p14="http://schemas.microsoft.com/office/powerpoint/2010/main" val="235125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3915E-2891-D94C-9F26-40BA3812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BBC45-9CF9-7944-9380-3730A5FE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1</a:t>
            </a:fld>
            <a:endParaRPr lang="en-KR"/>
          </a:p>
        </p:txBody>
      </p:sp>
      <p:pic>
        <p:nvPicPr>
          <p:cNvPr id="5" name="Picture 4" descr="A picture containing food, breakfast, meal&#10;&#10;Description automatically generated">
            <a:extLst>
              <a:ext uri="{FF2B5EF4-FFF2-40B4-BE49-F238E27FC236}">
                <a16:creationId xmlns:a16="http://schemas.microsoft.com/office/drawing/2014/main" id="{C5DA8D58-7260-9346-B3B0-CC08EA1CD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7" y="1420426"/>
            <a:ext cx="4629665" cy="4629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893253-FB36-2844-AD0F-FABC61AB3E4A}"/>
              </a:ext>
            </a:extLst>
          </p:cNvPr>
          <p:cNvSpPr txBox="1"/>
          <p:nvPr/>
        </p:nvSpPr>
        <p:spPr>
          <a:xfrm>
            <a:off x="402327" y="406281"/>
            <a:ext cx="8554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000" b="1" dirty="0"/>
              <a:t>How can computer recognizes a image?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EB0F6-D39D-114E-A268-30FCF7E90DA2}"/>
              </a:ext>
            </a:extLst>
          </p:cNvPr>
          <p:cNvSpPr txBox="1"/>
          <p:nvPr/>
        </p:nvSpPr>
        <p:spPr>
          <a:xfrm>
            <a:off x="6096000" y="1420426"/>
            <a:ext cx="282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dirty="0"/>
              <a:t>Aritificial Neural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78552-D696-AC4B-A7CE-6167D4C4FAF0}"/>
              </a:ext>
            </a:extLst>
          </p:cNvPr>
          <p:cNvSpPr/>
          <p:nvPr/>
        </p:nvSpPr>
        <p:spPr>
          <a:xfrm>
            <a:off x="6096000" y="4218624"/>
            <a:ext cx="2860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Convolution Neural Network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C604074-A5BE-CD42-9E16-375321162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89045"/>
              </p:ext>
            </p:extLst>
          </p:nvPr>
        </p:nvGraphicFramePr>
        <p:xfrm>
          <a:off x="6992883" y="2092480"/>
          <a:ext cx="3643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59">
                  <a:extLst>
                    <a:ext uri="{9D8B030D-6E8A-4147-A177-3AD203B41FA5}">
                      <a16:colId xmlns:a16="http://schemas.microsoft.com/office/drawing/2014/main" val="2667753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0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35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03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0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0247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0C27519-8898-6E4B-BE7B-425C6E039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26634"/>
              </p:ext>
            </p:extLst>
          </p:nvPr>
        </p:nvGraphicFramePr>
        <p:xfrm>
          <a:off x="7974672" y="2092480"/>
          <a:ext cx="3643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59">
                  <a:extLst>
                    <a:ext uri="{9D8B030D-6E8A-4147-A177-3AD203B41FA5}">
                      <a16:colId xmlns:a16="http://schemas.microsoft.com/office/drawing/2014/main" val="2667753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0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35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03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0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024788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903C896A-9D71-F24A-8FF1-8561F25B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575264"/>
              </p:ext>
            </p:extLst>
          </p:nvPr>
        </p:nvGraphicFramePr>
        <p:xfrm>
          <a:off x="8956461" y="2092480"/>
          <a:ext cx="3643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59">
                  <a:extLst>
                    <a:ext uri="{9D8B030D-6E8A-4147-A177-3AD203B41FA5}">
                      <a16:colId xmlns:a16="http://schemas.microsoft.com/office/drawing/2014/main" val="2667753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0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35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03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0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024788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A3B7681-4D7D-0047-B55A-035839DA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068885"/>
              </p:ext>
            </p:extLst>
          </p:nvPr>
        </p:nvGraphicFramePr>
        <p:xfrm>
          <a:off x="10156496" y="2834160"/>
          <a:ext cx="3643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59">
                  <a:extLst>
                    <a:ext uri="{9D8B030D-6E8A-4147-A177-3AD203B41FA5}">
                      <a16:colId xmlns:a16="http://schemas.microsoft.com/office/drawing/2014/main" val="3261321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77541"/>
                  </a:ext>
                </a:extLst>
              </a:tr>
            </a:tbl>
          </a:graphicData>
        </a:graphic>
      </p:graphicFrame>
      <p:graphicFrame>
        <p:nvGraphicFramePr>
          <p:cNvPr id="15" name="Table 13">
            <a:extLst>
              <a:ext uri="{FF2B5EF4-FFF2-40B4-BE49-F238E27FC236}">
                <a16:creationId xmlns:a16="http://schemas.microsoft.com/office/drawing/2014/main" id="{EA0EF847-012C-D246-A1DE-16F4A5B1E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62768"/>
              </p:ext>
            </p:extLst>
          </p:nvPr>
        </p:nvGraphicFramePr>
        <p:xfrm>
          <a:off x="5731641" y="2834160"/>
          <a:ext cx="3643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59">
                  <a:extLst>
                    <a:ext uri="{9D8B030D-6E8A-4147-A177-3AD203B41FA5}">
                      <a16:colId xmlns:a16="http://schemas.microsoft.com/office/drawing/2014/main" val="3261321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77541"/>
                  </a:ext>
                </a:extLst>
              </a:tr>
            </a:tbl>
          </a:graphicData>
        </a:graphic>
      </p:graphicFrame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4FA119EF-D31C-574C-A1E4-1F129879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52914"/>
              </p:ext>
            </p:extLst>
          </p:nvPr>
        </p:nvGraphicFramePr>
        <p:xfrm>
          <a:off x="6115269" y="4614192"/>
          <a:ext cx="2119585" cy="197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917">
                  <a:extLst>
                    <a:ext uri="{9D8B030D-6E8A-4147-A177-3AD203B41FA5}">
                      <a16:colId xmlns:a16="http://schemas.microsoft.com/office/drawing/2014/main" val="673004561"/>
                    </a:ext>
                  </a:extLst>
                </a:gridCol>
                <a:gridCol w="423917">
                  <a:extLst>
                    <a:ext uri="{9D8B030D-6E8A-4147-A177-3AD203B41FA5}">
                      <a16:colId xmlns:a16="http://schemas.microsoft.com/office/drawing/2014/main" val="993473568"/>
                    </a:ext>
                  </a:extLst>
                </a:gridCol>
                <a:gridCol w="423917">
                  <a:extLst>
                    <a:ext uri="{9D8B030D-6E8A-4147-A177-3AD203B41FA5}">
                      <a16:colId xmlns:a16="http://schemas.microsoft.com/office/drawing/2014/main" val="1571754581"/>
                    </a:ext>
                  </a:extLst>
                </a:gridCol>
                <a:gridCol w="423917">
                  <a:extLst>
                    <a:ext uri="{9D8B030D-6E8A-4147-A177-3AD203B41FA5}">
                      <a16:colId xmlns:a16="http://schemas.microsoft.com/office/drawing/2014/main" val="1007025500"/>
                    </a:ext>
                  </a:extLst>
                </a:gridCol>
                <a:gridCol w="423917">
                  <a:extLst>
                    <a:ext uri="{9D8B030D-6E8A-4147-A177-3AD203B41FA5}">
                      <a16:colId xmlns:a16="http://schemas.microsoft.com/office/drawing/2014/main" val="3758901094"/>
                    </a:ext>
                  </a:extLst>
                </a:gridCol>
              </a:tblGrid>
              <a:tr h="394955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52841"/>
                  </a:ext>
                </a:extLst>
              </a:tr>
              <a:tr h="394955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15673"/>
                  </a:ext>
                </a:extLst>
              </a:tr>
              <a:tr h="394955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731012"/>
                  </a:ext>
                </a:extLst>
              </a:tr>
              <a:tr h="394955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59827"/>
                  </a:ext>
                </a:extLst>
              </a:tr>
              <a:tr h="394955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456145"/>
                  </a:ext>
                </a:extLst>
              </a:tr>
            </a:tbl>
          </a:graphicData>
        </a:graphic>
      </p:graphicFrame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8DFF88C5-8CBF-7A44-8330-005DAFB0D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47261"/>
              </p:ext>
            </p:extLst>
          </p:nvPr>
        </p:nvGraphicFramePr>
        <p:xfrm>
          <a:off x="8924659" y="4614192"/>
          <a:ext cx="364359" cy="197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59">
                  <a:extLst>
                    <a:ext uri="{9D8B030D-6E8A-4147-A177-3AD203B41FA5}">
                      <a16:colId xmlns:a16="http://schemas.microsoft.com/office/drawing/2014/main" val="2667753730"/>
                    </a:ext>
                  </a:extLst>
                </a:gridCol>
              </a:tblGrid>
              <a:tr h="394955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01110"/>
                  </a:ext>
                </a:extLst>
              </a:tr>
              <a:tr h="394955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356451"/>
                  </a:ext>
                </a:extLst>
              </a:tr>
              <a:tr h="394955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03634"/>
                  </a:ext>
                </a:extLst>
              </a:tr>
              <a:tr h="394955"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07054"/>
                  </a:ext>
                </a:extLst>
              </a:tr>
              <a:tr h="394955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024788"/>
                  </a:ext>
                </a:extLst>
              </a:tr>
            </a:tbl>
          </a:graphicData>
        </a:graphic>
      </p:graphicFrame>
      <p:graphicFrame>
        <p:nvGraphicFramePr>
          <p:cNvPr id="18" name="Table 13">
            <a:extLst>
              <a:ext uri="{FF2B5EF4-FFF2-40B4-BE49-F238E27FC236}">
                <a16:creationId xmlns:a16="http://schemas.microsoft.com/office/drawing/2014/main" id="{0B23370D-AEB6-D040-8E2D-5984E6DB7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050187"/>
              </p:ext>
            </p:extLst>
          </p:nvPr>
        </p:nvGraphicFramePr>
        <p:xfrm>
          <a:off x="10156496" y="5404101"/>
          <a:ext cx="364359" cy="394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59">
                  <a:extLst>
                    <a:ext uri="{9D8B030D-6E8A-4147-A177-3AD203B41FA5}">
                      <a16:colId xmlns:a16="http://schemas.microsoft.com/office/drawing/2014/main" val="3261321694"/>
                    </a:ext>
                  </a:extLst>
                </a:gridCol>
              </a:tblGrid>
              <a:tr h="394955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7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35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29A37-609F-824F-BC75-372B2340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AACFE-6B37-0345-BE58-B074BC3C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2</a:t>
            </a:fld>
            <a:endParaRPr lang="en-KR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CCDFC8-6C6F-9845-922E-1A36B8EF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3902"/>
            <a:ext cx="10350500" cy="1981200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E36B37-C112-7D43-84F9-523BA306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02" y="3994838"/>
            <a:ext cx="6674708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46FBB-EE4F-5B49-95F4-6DB3C482D733}"/>
              </a:ext>
            </a:extLst>
          </p:cNvPr>
          <p:cNvSpPr txBox="1"/>
          <p:nvPr/>
        </p:nvSpPr>
        <p:spPr>
          <a:xfrm>
            <a:off x="402327" y="406281"/>
            <a:ext cx="11524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000" b="1" dirty="0"/>
              <a:t>Fully Connected Layer &amp; Convoultion Neural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175123-4505-7044-A05F-5C43815C4F2A}"/>
              </a:ext>
            </a:extLst>
          </p:cNvPr>
          <p:cNvSpPr/>
          <p:nvPr/>
        </p:nvSpPr>
        <p:spPr>
          <a:xfrm>
            <a:off x="751702" y="1563902"/>
            <a:ext cx="10436998" cy="1981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39E8F-75C1-424E-82B0-98DD9F1CA435}"/>
              </a:ext>
            </a:extLst>
          </p:cNvPr>
          <p:cNvSpPr/>
          <p:nvPr/>
        </p:nvSpPr>
        <p:spPr>
          <a:xfrm>
            <a:off x="751702" y="3925414"/>
            <a:ext cx="6897130" cy="205062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EE215-07B6-1347-9956-D0B23002B617}"/>
              </a:ext>
            </a:extLst>
          </p:cNvPr>
          <p:cNvSpPr txBox="1"/>
          <p:nvPr/>
        </p:nvSpPr>
        <p:spPr>
          <a:xfrm>
            <a:off x="8280929" y="4315206"/>
            <a:ext cx="266662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dirty="0"/>
              <a:t>Image</a:t>
            </a:r>
            <a:r>
              <a:rPr lang="ko-KR" altLang="en-US" sz="2500" dirty="0"/>
              <a:t>에는 </a:t>
            </a:r>
            <a:r>
              <a:rPr lang="en-US" altLang="ko-KR" sz="2500" dirty="0"/>
              <a:t>CNN !</a:t>
            </a:r>
            <a:r>
              <a:rPr lang="en-KR" altLang="ko-KR" sz="2500" dirty="0"/>
              <a:t>!!</a:t>
            </a:r>
          </a:p>
          <a:p>
            <a:endParaRPr lang="en-KR" altLang="ko-KR" sz="2500" dirty="0"/>
          </a:p>
          <a:p>
            <a:r>
              <a:rPr lang="en-KR" altLang="ko-KR" sz="2500" dirty="0"/>
              <a:t>2x2 matrix </a:t>
            </a:r>
            <a:r>
              <a:rPr lang="ko-KR" altLang="en-US" sz="2500" dirty="0"/>
              <a:t>최적 </a:t>
            </a:r>
            <a:r>
              <a:rPr lang="en-US" altLang="ko-KR" sz="2500" dirty="0"/>
              <a:t>!!!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3ED86-F8D7-BC4D-8BC7-82F76C24E07B}"/>
              </a:ext>
            </a:extLst>
          </p:cNvPr>
          <p:cNvSpPr/>
          <p:nvPr/>
        </p:nvSpPr>
        <p:spPr>
          <a:xfrm>
            <a:off x="8039786" y="3913142"/>
            <a:ext cx="3148914" cy="2050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1643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D97FC-BD5D-AB48-9E55-57D51188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0CCB8-9A75-0441-908D-B5E5C895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3</a:t>
            </a:fld>
            <a:endParaRPr lang="en-KR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4225BD-64B5-0D43-9728-C818AEE3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1745"/>
            <a:ext cx="10515600" cy="4252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CC12A-2977-7044-8E19-1857CE73DEA4}"/>
              </a:ext>
            </a:extLst>
          </p:cNvPr>
          <p:cNvSpPr txBox="1"/>
          <p:nvPr/>
        </p:nvSpPr>
        <p:spPr>
          <a:xfrm>
            <a:off x="788728" y="622508"/>
            <a:ext cx="10822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Convolution Operation (Filter operation in image) </a:t>
            </a:r>
            <a:endParaRPr lang="en-KR" sz="4000" b="1" dirty="0"/>
          </a:p>
        </p:txBody>
      </p:sp>
    </p:spTree>
    <p:extLst>
      <p:ext uri="{BB962C8B-B14F-4D97-AF65-F5344CB8AC3E}">
        <p14:creationId xmlns:p14="http://schemas.microsoft.com/office/powerpoint/2010/main" val="186351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D97FC-BD5D-AB48-9E55-57D51188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0CCB8-9A75-0441-908D-B5E5C895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4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C12A-2977-7044-8E19-1857CE73DEA4}"/>
              </a:ext>
            </a:extLst>
          </p:cNvPr>
          <p:cNvSpPr txBox="1"/>
          <p:nvPr/>
        </p:nvSpPr>
        <p:spPr>
          <a:xfrm>
            <a:off x="788728" y="622508"/>
            <a:ext cx="10822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Convolution Operation (Filter operation in image) </a:t>
            </a:r>
            <a:endParaRPr lang="en-KR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961F97-8CB4-D844-B43A-E83A1966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28" y="1828799"/>
            <a:ext cx="10414000" cy="402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89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D97FC-BD5D-AB48-9E55-57D51188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0CCB8-9A75-0441-908D-B5E5C895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5</a:t>
            </a:fld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C12A-2977-7044-8E19-1857CE73DEA4}"/>
              </a:ext>
            </a:extLst>
          </p:cNvPr>
          <p:cNvSpPr txBox="1"/>
          <p:nvPr/>
        </p:nvSpPr>
        <p:spPr>
          <a:xfrm>
            <a:off x="788728" y="622508"/>
            <a:ext cx="10822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Convolution Operation (Filter operation in image) </a:t>
            </a:r>
            <a:endParaRPr lang="en-KR" sz="40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AAA7E3-55EC-A24E-B087-D96F3943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108199"/>
            <a:ext cx="10414000" cy="346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70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7CCA8-D160-434D-912D-45DC4D16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672E2-259B-0F4F-9312-F25FF1AD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6</a:t>
            </a:fld>
            <a:endParaRPr lang="en-KR"/>
          </a:p>
        </p:txBody>
      </p:sp>
      <p:pic>
        <p:nvPicPr>
          <p:cNvPr id="5" name="Picture 4" descr="Text, table, calendar&#10;&#10;Description automatically generated">
            <a:extLst>
              <a:ext uri="{FF2B5EF4-FFF2-40B4-BE49-F238E27FC236}">
                <a16:creationId xmlns:a16="http://schemas.microsoft.com/office/drawing/2014/main" id="{BEA26A36-6FB7-C440-A0A7-7AF2A5F2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6692"/>
            <a:ext cx="10668000" cy="436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A50BD-3D8A-D440-84BB-33DF63FC142D}"/>
              </a:ext>
            </a:extLst>
          </p:cNvPr>
          <p:cNvSpPr txBox="1"/>
          <p:nvPr/>
        </p:nvSpPr>
        <p:spPr>
          <a:xfrm>
            <a:off x="788728" y="622508"/>
            <a:ext cx="4397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Convolution’s Effect</a:t>
            </a:r>
            <a:endParaRPr lang="en-KR" sz="4000" b="1" dirty="0"/>
          </a:p>
        </p:txBody>
      </p:sp>
    </p:spTree>
    <p:extLst>
      <p:ext uri="{BB962C8B-B14F-4D97-AF65-F5344CB8AC3E}">
        <p14:creationId xmlns:p14="http://schemas.microsoft.com/office/powerpoint/2010/main" val="152575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E6EFF2-3BDF-4242-96D9-E07012653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5F201-9924-4D46-B3A6-81D3CEB3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7</a:t>
            </a:fld>
            <a:endParaRPr lang="en-KR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DB8411B-E76B-C349-B53B-13D56CF1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5" y="1563988"/>
            <a:ext cx="4787900" cy="4051300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3A7000C7-0AA5-B846-9CB2-9B528485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38" y="1563988"/>
            <a:ext cx="5616317" cy="405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499DE6-2773-6245-BF46-0291295D60C5}"/>
              </a:ext>
            </a:extLst>
          </p:cNvPr>
          <p:cNvSpPr txBox="1"/>
          <p:nvPr/>
        </p:nvSpPr>
        <p:spPr>
          <a:xfrm>
            <a:off x="788728" y="622508"/>
            <a:ext cx="4397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Convolution’s Effect</a:t>
            </a:r>
            <a:endParaRPr lang="en-KR" sz="4000" b="1" dirty="0"/>
          </a:p>
        </p:txBody>
      </p:sp>
    </p:spTree>
    <p:extLst>
      <p:ext uri="{BB962C8B-B14F-4D97-AF65-F5344CB8AC3E}">
        <p14:creationId xmlns:p14="http://schemas.microsoft.com/office/powerpoint/2010/main" val="86310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9C7C5-0F44-B446-9C72-8ACD8147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2021/09/29</a:t>
            </a:r>
            <a:endParaRPr lang="en-K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55E53-8A40-BF44-9062-81D3DC20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7D3F-DB1E-994F-A496-DCB0FEC7E7B5}" type="slidenum">
              <a:rPr lang="en-KR" smtClean="0"/>
              <a:t>8</a:t>
            </a:fld>
            <a:endParaRPr lang="en-KR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A2BA88A-3616-5746-A7EE-1F0CCDAF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6" y="1621287"/>
            <a:ext cx="11272108" cy="4439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F15E3-9A33-9942-9CB3-8D9353AA1193}"/>
              </a:ext>
            </a:extLst>
          </p:cNvPr>
          <p:cNvSpPr txBox="1"/>
          <p:nvPr/>
        </p:nvSpPr>
        <p:spPr>
          <a:xfrm>
            <a:off x="788728" y="622508"/>
            <a:ext cx="1897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Padding</a:t>
            </a:r>
            <a:endParaRPr lang="en-KR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30924-A202-6242-83BE-3E1295393A2E}"/>
              </a:ext>
            </a:extLst>
          </p:cNvPr>
          <p:cNvSpPr txBox="1"/>
          <p:nvPr/>
        </p:nvSpPr>
        <p:spPr>
          <a:xfrm>
            <a:off x="2998742" y="797697"/>
            <a:ext cx="3097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It makes Adjust printing size</a:t>
            </a:r>
            <a:endParaRPr lang="en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5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149</Words>
  <Application>Microsoft Macintosh PowerPoint</Application>
  <PresentationFormat>Widescreen</PresentationFormat>
  <Paragraphs>61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Convolution 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 Neural Network</dc:title>
  <dc:creator>김주안</dc:creator>
  <cp:lastModifiedBy>김주안</cp:lastModifiedBy>
  <cp:revision>4</cp:revision>
  <dcterms:created xsi:type="dcterms:W3CDTF">2021-09-28T12:55:04Z</dcterms:created>
  <dcterms:modified xsi:type="dcterms:W3CDTF">2021-09-28T15:18:36Z</dcterms:modified>
</cp:coreProperties>
</file>